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handoutMasterIdLst>
    <p:handoutMasterId r:id="rId26"/>
  </p:handoutMasterIdLst>
  <p:sldIdLst>
    <p:sldId id="262" r:id="rId2"/>
    <p:sldId id="297" r:id="rId3"/>
    <p:sldId id="298" r:id="rId4"/>
    <p:sldId id="299" r:id="rId5"/>
    <p:sldId id="321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</p:sldIdLst>
  <p:sldSz cx="9144000" cy="6858000" type="screen4x3"/>
  <p:notesSz cx="9928225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 userDrawn="1">
          <p15:clr>
            <a:srgbClr val="A4A3A4"/>
          </p15:clr>
        </p15:guide>
        <p15:guide id="2" pos="31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00" autoAdjust="0"/>
    <p:restoredTop sz="94660"/>
  </p:normalViewPr>
  <p:slideViewPr>
    <p:cSldViewPr>
      <p:cViewPr varScale="1">
        <p:scale>
          <a:sx n="97" d="100"/>
          <a:sy n="97" d="100"/>
        </p:scale>
        <p:origin x="63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370" y="-84"/>
      </p:cViewPr>
      <p:guideLst>
        <p:guide orient="horz" pos="2142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2232" cy="341064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696" y="2"/>
            <a:ext cx="4302232" cy="341064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ED501766-FC0F-4B10-96A2-3DA08BC8845C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4"/>
            <a:ext cx="4302232" cy="341063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696" y="6456614"/>
            <a:ext cx="4302232" cy="341063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A51F44FF-27EA-438E-A9CF-649EEF256E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0108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2" cy="339884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696" y="0"/>
            <a:ext cx="4302232" cy="339884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82E77FC5-F67B-4E4D-829B-AFC72D1B15D2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5488" y="509588"/>
            <a:ext cx="339725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3" tIns="46051" rIns="92103" bIns="4605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823" y="3228897"/>
            <a:ext cx="7942580" cy="3058954"/>
          </a:xfrm>
          <a:prstGeom prst="rect">
            <a:avLst/>
          </a:prstGeom>
        </p:spPr>
        <p:txBody>
          <a:bodyPr vert="horz" lIns="92103" tIns="46051" rIns="92103" bIns="4605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11"/>
            <a:ext cx="4302232" cy="339884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696" y="6456611"/>
            <a:ext cx="4302232" cy="339884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E967ADC3-0222-4C99-BE3D-534532C0C9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815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745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9"/>
          <p:cNvSpPr>
            <a:spLocks noChangeShapeType="1"/>
          </p:cNvSpPr>
          <p:nvPr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57150" cmpd="thickThin">
            <a:solidFill>
              <a:srgbClr val="33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" name="Line 20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 cmpd="thinThick">
            <a:solidFill>
              <a:srgbClr val="33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>
            <a:lvl1pPr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446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0963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9196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956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5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647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255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93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6C28C5-89B2-4084-9BCA-6BF582B7546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769B49B-651A-4FD7-9524-09F1AB9250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36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95536" y="6337831"/>
            <a:ext cx="54721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ko-KR" sz="2000" b="1" i="1" dirty="0" smtClean="0">
                <a:solidFill>
                  <a:srgbClr val="FF3300"/>
                </a:solidFill>
                <a:latin typeface="Times New Roman" pitchFamily="18" charset="0"/>
              </a:rPr>
              <a:t>Silicon</a:t>
            </a:r>
            <a:r>
              <a:rPr lang="en-US" altLang="ko-KR" sz="2000" b="1" i="1" baseline="0" dirty="0" smtClean="0">
                <a:solidFill>
                  <a:srgbClr val="FF3300"/>
                </a:solidFill>
                <a:latin typeface="Times New Roman" pitchFamily="18" charset="0"/>
              </a:rPr>
              <a:t> Photonics</a:t>
            </a:r>
            <a:r>
              <a:rPr lang="en-US" altLang="ko-KR" sz="2000" b="1" i="1" dirty="0" smtClean="0">
                <a:solidFill>
                  <a:srgbClr val="FF3300"/>
                </a:solidFill>
                <a:latin typeface="Times New Roman" pitchFamily="18" charset="0"/>
              </a:rPr>
              <a:t>(15/2)</a:t>
            </a:r>
            <a:endParaRPr lang="en-US" altLang="ko-KR" sz="2000" b="1" i="1" dirty="0" smtClean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164288" y="6339449"/>
            <a:ext cx="15108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ko-KR" sz="2000" b="1" i="1" dirty="0" err="1" smtClean="0">
                <a:solidFill>
                  <a:schemeClr val="accent2"/>
                </a:solidFill>
                <a:latin typeface="Times New Roman" pitchFamily="18" charset="0"/>
              </a:rPr>
              <a:t>Minkyu</a:t>
            </a:r>
            <a:r>
              <a:rPr lang="en-US" altLang="ko-KR" sz="2000" b="1" i="1" dirty="0" smtClean="0">
                <a:solidFill>
                  <a:schemeClr val="accent2"/>
                </a:solidFill>
                <a:latin typeface="Times New Roman" pitchFamily="18" charset="0"/>
              </a:rPr>
              <a:t> Kim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351501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396000" y="274638"/>
            <a:ext cx="8352000" cy="562074"/>
          </a:xfrm>
        </p:spPr>
        <p:txBody>
          <a:bodyPr/>
          <a:lstStyle/>
          <a:p>
            <a:r>
              <a:rPr lang="en-US" altLang="ko-KR" sz="3200" b="1" dirty="0" smtClean="0"/>
              <a:t>Paper Review</a:t>
            </a:r>
            <a:endParaRPr lang="ko-KR" alt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25546" y="3293525"/>
            <a:ext cx="3862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Nanophotonics</a:t>
            </a:r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, 2014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4221088"/>
            <a:ext cx="5544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 metrics of modulators</a:t>
            </a: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Design of modulators</a:t>
            </a: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Current research trend</a:t>
            </a: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03648" y="1484784"/>
            <a:ext cx="6408712" cy="2520280"/>
          </a:xfrm>
          <a:prstGeom prst="rect">
            <a:avLst/>
          </a:prstGeom>
          <a:noFill/>
          <a:ln w="381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1" y="1812388"/>
            <a:ext cx="5904658" cy="11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6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b="1" dirty="0" smtClean="0"/>
              <a:t>Silicon Optical Modulators</a:t>
            </a: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en-US" altLang="ko-KR" sz="2000" dirty="0" smtClean="0"/>
              <a:t>Various mechanisms for high performance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1800" dirty="0" smtClean="0"/>
              <a:t>-</a:t>
            </a:r>
            <a:r>
              <a:rPr lang="en-US" altLang="ko-KR" sz="1600" dirty="0" smtClean="0"/>
              <a:t>III-V material</a:t>
            </a:r>
            <a:br>
              <a:rPr lang="en-US" altLang="ko-KR" sz="1600" dirty="0" smtClean="0"/>
            </a:br>
            <a:r>
              <a:rPr lang="en-US" altLang="ko-KR" sz="1600" dirty="0" smtClean="0"/>
              <a:t>-Germanium</a:t>
            </a:r>
            <a:br>
              <a:rPr lang="en-US" altLang="ko-KR" sz="1600" dirty="0" smtClean="0"/>
            </a:br>
            <a:r>
              <a:rPr lang="en-US" altLang="ko-KR" sz="1600" dirty="0" smtClean="0"/>
              <a:t>-Polymers</a:t>
            </a:r>
            <a:br>
              <a:rPr lang="en-US" altLang="ko-KR" sz="1600" dirty="0" smtClean="0"/>
            </a:br>
            <a:r>
              <a:rPr lang="en-US" altLang="ko-KR" sz="1600" dirty="0" smtClean="0"/>
              <a:t>-Graphene</a:t>
            </a:r>
            <a:br>
              <a:rPr lang="en-US" altLang="ko-KR" sz="1600" dirty="0" smtClean="0"/>
            </a:br>
            <a:r>
              <a:rPr lang="en-US" altLang="ko-KR" sz="1600" dirty="0" smtClean="0"/>
              <a:t>-</a:t>
            </a:r>
            <a:r>
              <a:rPr lang="en-US" altLang="ko-KR" sz="1600" dirty="0" err="1" smtClean="0"/>
              <a:t>Plasmonic</a:t>
            </a:r>
            <a:r>
              <a:rPr lang="en-US" altLang="ko-KR" sz="1600" dirty="0" smtClean="0"/>
              <a:t> based approach</a:t>
            </a:r>
            <a:endParaRPr lang="en-US" altLang="ko-KR" sz="1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514" y="1674479"/>
            <a:ext cx="2452918" cy="158417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769270"/>
            <a:ext cx="2796896" cy="158418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113" y="3808885"/>
            <a:ext cx="2305050" cy="15049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852" y="3723593"/>
            <a:ext cx="2160242" cy="16755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19094" y="3229235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&lt;III-V material&gt;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5353449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&lt;Germanium&gt;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6856" y="5353449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&lt;Polymer&gt;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14638" y="5353449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US" altLang="ko-K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Plasmonic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05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Carrier Depletion Based Modulator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3900218"/>
            <a:ext cx="8229600" cy="1329011"/>
          </a:xfrm>
        </p:spPr>
        <p:txBody>
          <a:bodyPr/>
          <a:lstStyle/>
          <a:p>
            <a:r>
              <a:rPr lang="en-US" altLang="ko-KR" sz="2000" dirty="0" smtClean="0"/>
              <a:t>Plasma dispersion effect</a:t>
            </a:r>
            <a:br>
              <a:rPr lang="en-US" altLang="ko-KR" sz="2000" dirty="0" smtClean="0"/>
            </a:br>
            <a:r>
              <a:rPr lang="en-US" altLang="ko-KR" sz="1600" dirty="0" smtClean="0"/>
              <a:t>-Change in carrier concentration</a:t>
            </a:r>
            <a:br>
              <a:rPr lang="en-US" altLang="ko-KR" sz="1600" dirty="0" smtClean="0"/>
            </a:br>
            <a:r>
              <a:rPr lang="en-US" altLang="ko-KR" sz="1600" dirty="0" smtClean="0">
                <a:sym typeface="Wingdings" panose="05000000000000000000" pitchFamily="2" charset="2"/>
              </a:rPr>
              <a:t>change in refractive index, absorption coefficient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change in phase &amp; intensity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391" y="1251769"/>
            <a:ext cx="3257436" cy="195197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985360"/>
            <a:ext cx="2421682" cy="225256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3415144"/>
            <a:ext cx="2090117" cy="23269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6951" y="3203745"/>
            <a:ext cx="256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&lt;Carrier depletion modulator&gt;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6058" y="3203745"/>
            <a:ext cx="3626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&lt;Refractive index vs Carrier concentration&gt;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908" y="5742142"/>
            <a:ext cx="2720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&lt;Loss vs Carrier concentration&gt;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920377" y="5090729"/>
                <a:ext cx="48037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=−[8.8×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−22</m:t>
                          </m:r>
                        </m:sup>
                      </m:sSup>
                      <m:r>
                        <a:rPr lang="en-US" altLang="ko-K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altLang="ko-K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+8.5×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−18</m:t>
                          </m:r>
                        </m:sup>
                      </m:sSup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0.8</m:t>
                          </m:r>
                        </m:sup>
                      </m:sSup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377" y="5090729"/>
                <a:ext cx="4803751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508" r="-1142" b="-4130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63016" y="5407813"/>
                <a:ext cx="38976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−18</m:t>
                          </m:r>
                        </m:sup>
                      </m:sSup>
                      <m:r>
                        <a:rPr lang="en-US" altLang="ko-K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altLang="ko-K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+4×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−18</m:t>
                          </m:r>
                        </m:sup>
                      </m:sSup>
                      <m:r>
                        <a:rPr lang="en-US" altLang="ko-K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16" y="5407813"/>
                <a:ext cx="3897605" cy="276999"/>
              </a:xfrm>
              <a:prstGeom prst="rect">
                <a:avLst/>
              </a:prstGeom>
              <a:blipFill rotWithShape="0">
                <a:blip r:embed="rId6"/>
                <a:stretch>
                  <a:fillRect b="-4130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635896" y="6007727"/>
            <a:ext cx="56525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Ref. “</a:t>
            </a:r>
            <a:r>
              <a:rPr lang="en-US" altLang="ko-KR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Electrooptical</a:t>
            </a:r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Effects in Silicon”, </a:t>
            </a:r>
            <a:r>
              <a:rPr lang="en-US" altLang="ko-KR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Soref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and Bennett, </a:t>
            </a:r>
            <a:r>
              <a:rPr lang="en-US" altLang="ko-KR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IEEE J. of Quantum Electronics</a:t>
            </a:r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1987  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73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Performance Metrics (I)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1152128"/>
          </a:xfrm>
        </p:spPr>
        <p:txBody>
          <a:bodyPr/>
          <a:lstStyle/>
          <a:p>
            <a:r>
              <a:rPr lang="en-US" altLang="ko-KR" dirty="0" smtClean="0"/>
              <a:t>Modulator drive voltage/power consumption</a:t>
            </a:r>
            <a:br>
              <a:rPr lang="en-US" altLang="ko-KR" dirty="0" smtClean="0"/>
            </a:br>
            <a:r>
              <a:rPr lang="en-US" altLang="ko-KR" sz="1600" dirty="0" smtClean="0"/>
              <a:t>-Energy consumed per bit of data     ex)10pJ/bit</a:t>
            </a:r>
            <a:br>
              <a:rPr lang="en-US" altLang="ko-KR" sz="1600" dirty="0" smtClean="0"/>
            </a:br>
            <a:r>
              <a:rPr lang="en-US" altLang="ko-KR" sz="1600" dirty="0" smtClean="0"/>
              <a:t>-Two different ways to calculate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827584" y="2060848"/>
                <a:ext cx="3816424" cy="3730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ko-KR" sz="1600" b="1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Traveling wave electrode driving</a:t>
                </a: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-MZI modulator</a:t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-Termination resistance(50ohm)</a:t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-Power calculation:</a:t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𝑉</m:t>
                                    </m:r>
                                  </m:num>
                                  <m:den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𝐵𝑅</m:t>
                        </m:r>
                      </m:den>
                    </m:f>
                  </m:oMath>
                </a14:m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𝑚𝑎𝑥</m:t>
                            </m:r>
                          </m:sub>
                          <m: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𝐵𝑅</m:t>
                        </m:r>
                      </m:den>
                    </m:f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𝑚𝑖𝑛</m:t>
                            </m:r>
                          </m:sub>
                          <m: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𝐵𝑅</m:t>
                        </m:r>
                      </m:den>
                    </m:f>
                  </m:oMath>
                </a14:m>
                <a:endParaRPr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2060848"/>
                <a:ext cx="3816424" cy="3730124"/>
              </a:xfrm>
              <a:prstGeom prst="rect">
                <a:avLst/>
              </a:prstGeom>
              <a:blipFill rotWithShape="0">
                <a:blip r:embed="rId2"/>
                <a:stretch>
                  <a:fillRect l="-639" t="-4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572000" y="2060848"/>
                <a:ext cx="3815468" cy="3539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ko-KR" sz="1600" b="1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Lumped element electrode driving</a:t>
                </a: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-Ring Modulator</a:t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-No additional termination</a:t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-Power calculation:</a:t>
                </a: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-Power for temperature control</a:t>
                </a:r>
                <a:b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should be </a:t>
                </a: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included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60848"/>
                <a:ext cx="3815468" cy="3539495"/>
              </a:xfrm>
              <a:prstGeom prst="rect">
                <a:avLst/>
              </a:prstGeom>
              <a:blipFill rotWithShape="0">
                <a:blip r:embed="rId3"/>
                <a:stretch>
                  <a:fillRect l="-639" t="-516" b="-120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09" y="2709385"/>
            <a:ext cx="3361962" cy="108836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28" y="2602540"/>
            <a:ext cx="1881584" cy="130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1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Performance Metrics (II)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Loss</a:t>
            </a:r>
            <a:br>
              <a:rPr lang="en-US" altLang="ko-KR" dirty="0" smtClean="0"/>
            </a:br>
            <a:r>
              <a:rPr lang="en-US" altLang="ko-KR" sz="1600" dirty="0" smtClean="0"/>
              <a:t>-Loss per unit length</a:t>
            </a:r>
            <a:endParaRPr lang="en-US" altLang="ko-KR" dirty="0" smtClean="0"/>
          </a:p>
          <a:p>
            <a:r>
              <a:rPr lang="en-US" altLang="ko-KR" dirty="0" smtClean="0"/>
              <a:t>Speed</a:t>
            </a:r>
            <a:br>
              <a:rPr lang="en-US" altLang="ko-KR" dirty="0" smtClean="0"/>
            </a:br>
            <a:r>
              <a:rPr lang="en-US" altLang="ko-KR" sz="1600" dirty="0" smtClean="0"/>
              <a:t>-Mostly governed by its RC time constant</a:t>
            </a:r>
          </a:p>
          <a:p>
            <a:r>
              <a:rPr lang="en-US" altLang="ko-KR" dirty="0" smtClean="0"/>
              <a:t>Phase efficiency</a:t>
            </a:r>
            <a:br>
              <a:rPr lang="en-US" altLang="ko-KR" dirty="0" smtClean="0"/>
            </a:br>
            <a:r>
              <a:rPr lang="en-US" altLang="ko-KR" sz="1600" dirty="0" smtClean="0"/>
              <a:t>-Phase shift produced for a given length(</a:t>
            </a:r>
            <a:r>
              <a:rPr lang="en-US" altLang="ko-KR" sz="1600" dirty="0" err="1" smtClean="0"/>
              <a:t>V</a:t>
            </a:r>
            <a:r>
              <a:rPr lang="en-US" altLang="ko-KR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∙</a:t>
            </a:r>
            <a:r>
              <a:rPr lang="en-US" altLang="ko-KR" sz="1600" dirty="0" err="1" smtClean="0"/>
              <a:t>cm</a:t>
            </a:r>
            <a:r>
              <a:rPr lang="en-US" altLang="ko-KR" sz="1600" dirty="0" smtClean="0"/>
              <a:t>)</a:t>
            </a:r>
            <a:endParaRPr lang="en-US" altLang="ko-KR" dirty="0" smtClean="0"/>
          </a:p>
          <a:p>
            <a:r>
              <a:rPr lang="en-US" altLang="ko-KR" dirty="0" smtClean="0"/>
              <a:t>Extinction ratio</a:t>
            </a:r>
            <a:br>
              <a:rPr lang="en-US" altLang="ko-KR" dirty="0" smtClean="0"/>
            </a:br>
            <a:r>
              <a:rPr lang="en-US" altLang="ko-KR" sz="1600" dirty="0" smtClean="0"/>
              <a:t>-Difference in optical output between 1 and 0 levels</a:t>
            </a:r>
            <a:endParaRPr lang="en-US" altLang="ko-KR" dirty="0" smtClean="0"/>
          </a:p>
          <a:p>
            <a:r>
              <a:rPr lang="en-US" altLang="ko-KR" dirty="0" smtClean="0"/>
              <a:t>Footprint</a:t>
            </a:r>
            <a:br>
              <a:rPr lang="en-US" altLang="ko-KR" dirty="0" smtClean="0"/>
            </a:br>
            <a:r>
              <a:rPr lang="en-US" altLang="ko-KR" sz="1600" dirty="0" smtClean="0"/>
              <a:t>-Arm length(MZM), radius(Ring modulator)</a:t>
            </a:r>
            <a:endParaRPr lang="en-US" altLang="ko-KR" dirty="0" smtClean="0"/>
          </a:p>
          <a:p>
            <a:r>
              <a:rPr lang="en-US" altLang="ko-KR" dirty="0" smtClean="0"/>
              <a:t>Optical bandwidth</a:t>
            </a:r>
            <a:br>
              <a:rPr lang="en-US" altLang="ko-KR" dirty="0" smtClean="0"/>
            </a:br>
            <a:r>
              <a:rPr lang="en-US" altLang="ko-KR" sz="1600" dirty="0" smtClean="0"/>
              <a:t>-Band of wavelength for operation</a:t>
            </a:r>
            <a:endParaRPr lang="en-US" altLang="ko-KR" dirty="0" smtClean="0"/>
          </a:p>
          <a:p>
            <a:r>
              <a:rPr lang="en-US" altLang="ko-KR" dirty="0" smtClean="0"/>
              <a:t>Temperature sensitivity</a:t>
            </a:r>
            <a:endParaRPr lang="en-US" altLang="ko-KR" sz="1600" dirty="0" smtClean="0"/>
          </a:p>
          <a:p>
            <a:r>
              <a:rPr lang="en-US" altLang="ko-KR" dirty="0" smtClean="0"/>
              <a:t>Chirp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987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Categories Of Modulators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429002"/>
            <a:ext cx="3031178" cy="165495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753" y="3429002"/>
            <a:ext cx="3022468" cy="162882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292" y="2920288"/>
            <a:ext cx="2652892" cy="2429247"/>
          </a:xfrm>
          <a:prstGeom prst="rect">
            <a:avLst/>
          </a:prstGeom>
        </p:spPr>
      </p:pic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469552"/>
            <a:ext cx="8229600" cy="1728192"/>
          </a:xfrm>
        </p:spPr>
        <p:txBody>
          <a:bodyPr/>
          <a:lstStyle/>
          <a:p>
            <a:r>
              <a:rPr lang="en-US" altLang="ko-KR" dirty="0" smtClean="0"/>
              <a:t>Three types of modulator</a:t>
            </a:r>
            <a:br>
              <a:rPr lang="en-US" altLang="ko-KR" dirty="0" smtClean="0"/>
            </a:br>
            <a:r>
              <a:rPr lang="en-US" altLang="ko-KR" sz="1600" dirty="0" smtClean="0"/>
              <a:t>-Vertical junction</a:t>
            </a:r>
            <a:br>
              <a:rPr lang="en-US" altLang="ko-KR" sz="1600" dirty="0" smtClean="0"/>
            </a:br>
            <a:r>
              <a:rPr lang="en-US" altLang="ko-KR" sz="1600" dirty="0" smtClean="0"/>
              <a:t>-Horizontal junction</a:t>
            </a:r>
            <a:br>
              <a:rPr lang="en-US" altLang="ko-KR" sz="1600" dirty="0" smtClean="0"/>
            </a:br>
            <a:r>
              <a:rPr lang="en-US" altLang="ko-KR" sz="1600" dirty="0" smtClean="0"/>
              <a:t>-Interleaved junction</a:t>
            </a:r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74271" y="5349535"/>
            <a:ext cx="1697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&lt;Vertical Junction&gt;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95034" y="5362602"/>
            <a:ext cx="1915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&lt;Horizontal Junction&gt;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6511" y="5366005"/>
            <a:ext cx="1994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&lt;Interleaved Junction&gt;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82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Vertical Type Modulator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437112"/>
                <a:ext cx="8229600" cy="1257003"/>
              </a:xfrm>
            </p:spPr>
            <p:txBody>
              <a:bodyPr/>
              <a:lstStyle/>
              <a:p>
                <a:r>
                  <a:rPr lang="en-US" altLang="ko-KR" sz="1600" dirty="0" smtClean="0"/>
                  <a:t>First purposed structure: tens of GHz BW</a:t>
                </a:r>
              </a:p>
              <a:p>
                <a:r>
                  <a:rPr lang="en-US" altLang="ko-KR" sz="1600" dirty="0" smtClean="0"/>
                  <a:t>Wide BW structure: 40-Gpbs modulation with 1dB extinction ratio</a:t>
                </a:r>
                <a:br>
                  <a:rPr lang="en-US" altLang="ko-KR" sz="1600" dirty="0" smtClean="0"/>
                </a:br>
                <a:r>
                  <a:rPr lang="en-US" altLang="ko-KR" sz="1600" dirty="0" smtClean="0"/>
                  <a:t>		      4 V</a:t>
                </a:r>
                <a14:m>
                  <m:oMath xmlns:m="http://schemas.openxmlformats.org/officeDocument/2006/math">
                    <m:r>
                      <a:rPr lang="en-US" altLang="ko-K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altLang="ko-KR" sz="1600" dirty="0" smtClean="0"/>
                  <a:t>cm phase efficiency, 1.8dB/cm loss </a:t>
                </a:r>
                <a:endParaRPr lang="ko-KR" altLang="en-US" sz="1600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437112"/>
                <a:ext cx="8229600" cy="1257003"/>
              </a:xfrm>
              <a:blipFill rotWithShape="0">
                <a:blip r:embed="rId2"/>
                <a:stretch>
                  <a:fillRect l="-296" t="-145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681370"/>
            <a:ext cx="2961964" cy="176678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494" y="1465347"/>
            <a:ext cx="2397129" cy="19828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7912" y="3448156"/>
            <a:ext cx="2281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&lt;First proposed structure&gt;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71513" y="3448155"/>
            <a:ext cx="2412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&lt;Wide bandwidth structure&gt;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50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Horizontal Type Modulator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1689051"/>
          </a:xfrm>
        </p:spPr>
        <p:txBody>
          <a:bodyPr/>
          <a:lstStyle/>
          <a:p>
            <a:r>
              <a:rPr lang="en-US" altLang="ko-KR" dirty="0" smtClean="0"/>
              <a:t>Numerous versions of modulators</a:t>
            </a:r>
            <a:br>
              <a:rPr lang="en-US" altLang="ko-KR" dirty="0" smtClean="0"/>
            </a:br>
            <a:r>
              <a:rPr lang="en-US" altLang="ko-KR" sz="1600" dirty="0" smtClean="0"/>
              <a:t>-Rib waveguide geometry</a:t>
            </a:r>
            <a:br>
              <a:rPr lang="en-US" altLang="ko-KR" sz="1600" dirty="0" smtClean="0"/>
            </a:br>
            <a:r>
              <a:rPr lang="en-US" altLang="ko-KR" sz="1600" dirty="0" smtClean="0"/>
              <a:t>-Doping concentration and positioning of different doped regions</a:t>
            </a:r>
            <a:br>
              <a:rPr lang="en-US" altLang="ko-KR" sz="1600" dirty="0" smtClean="0"/>
            </a:br>
            <a:r>
              <a:rPr lang="en-US" altLang="ko-KR" sz="1600" dirty="0" smtClean="0"/>
              <a:t>-Design of electrode</a:t>
            </a:r>
            <a:br>
              <a:rPr lang="en-US" altLang="ko-KR" sz="1600" dirty="0" smtClean="0"/>
            </a:br>
            <a:r>
              <a:rPr lang="en-US" altLang="ko-KR" sz="1600" dirty="0" smtClean="0"/>
              <a:t>-Position of </a:t>
            </a:r>
            <a:r>
              <a:rPr lang="en-US" altLang="ko-KR" sz="1600" dirty="0" err="1" smtClean="0"/>
              <a:t>pn</a:t>
            </a:r>
            <a:r>
              <a:rPr lang="en-US" altLang="ko-KR" sz="1600" dirty="0" smtClean="0"/>
              <a:t> junction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96752"/>
            <a:ext cx="7134225" cy="2362200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1691680" y="1169320"/>
            <a:ext cx="3960440" cy="22322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605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Waveguide Geometry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en-US" altLang="ko-KR" dirty="0" smtClean="0"/>
              <a:t>Single mode support</a:t>
            </a:r>
            <a:br>
              <a:rPr lang="en-US" altLang="ko-KR" dirty="0" smtClean="0"/>
            </a:br>
            <a:r>
              <a:rPr lang="en-US" altLang="ko-KR" sz="1600" dirty="0" smtClean="0"/>
              <a:t>-Avoid performance degradation with only single mode</a:t>
            </a:r>
            <a:endParaRPr lang="en-US" altLang="ko-KR" dirty="0"/>
          </a:p>
          <a:p>
            <a:r>
              <a:rPr lang="en-US" altLang="ko-KR" dirty="0" smtClean="0"/>
              <a:t>TE &amp; TM mode support if necessary</a:t>
            </a:r>
            <a:br>
              <a:rPr lang="en-US" altLang="ko-KR" dirty="0" smtClean="0"/>
            </a:br>
            <a:r>
              <a:rPr lang="en-US" altLang="ko-KR" sz="1600" dirty="0" smtClean="0"/>
              <a:t>-Same index and loss for both TE &amp; TM fundamental modes</a:t>
            </a:r>
            <a:endParaRPr lang="en-US" altLang="ko-KR" dirty="0"/>
          </a:p>
          <a:p>
            <a:r>
              <a:rPr lang="en-US" altLang="ko-KR" dirty="0" smtClean="0"/>
              <a:t>Optical confinement</a:t>
            </a:r>
            <a:br>
              <a:rPr lang="en-US" altLang="ko-KR" dirty="0" smtClean="0"/>
            </a:br>
            <a:r>
              <a:rPr lang="en-US" altLang="ko-KR" sz="1600" dirty="0" smtClean="0"/>
              <a:t>-Phase efficiency</a:t>
            </a:r>
            <a:br>
              <a:rPr lang="en-US" altLang="ko-KR" sz="1600" dirty="0" smtClean="0"/>
            </a:br>
            <a:r>
              <a:rPr lang="en-US" altLang="ko-KR" sz="1600" dirty="0" smtClean="0"/>
              <a:t>-Optical loss</a:t>
            </a:r>
            <a:endParaRPr lang="en-US" altLang="ko-KR" dirty="0" smtClean="0"/>
          </a:p>
          <a:p>
            <a:r>
              <a:rPr lang="en-US" altLang="ko-KR" dirty="0" smtClean="0"/>
              <a:t>Height of slab</a:t>
            </a:r>
            <a:br>
              <a:rPr lang="en-US" altLang="ko-KR" dirty="0" smtClean="0"/>
            </a:br>
            <a:r>
              <a:rPr lang="en-US" altLang="ko-KR" sz="1600" dirty="0" smtClean="0"/>
              <a:t>-Thick slab </a:t>
            </a:r>
            <a:r>
              <a:rPr lang="en-US" altLang="ko-KR" sz="1600" dirty="0" smtClean="0">
                <a:sym typeface="Wingdings" panose="05000000000000000000" pitchFamily="2" charset="2"/>
              </a:rPr>
              <a:t> low resistance  Higher BW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                   high loss</a:t>
            </a:r>
            <a:endParaRPr lang="en-US" altLang="ko-KR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780928"/>
            <a:ext cx="2608262" cy="17636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74681" y="4517178"/>
            <a:ext cx="2363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&lt;Rib waveguide geometry&gt;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62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Doping Concentration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Distance(D)</a:t>
            </a:r>
            <a:br>
              <a:rPr lang="en-US" altLang="ko-KR" dirty="0" smtClean="0"/>
            </a:br>
            <a:r>
              <a:rPr lang="en-US" altLang="ko-KR" sz="1600" dirty="0" smtClean="0"/>
              <a:t>-Small D </a:t>
            </a:r>
            <a:r>
              <a:rPr lang="en-US" altLang="ko-KR" sz="1600" dirty="0" smtClean="0">
                <a:sym typeface="Wingdings" panose="05000000000000000000" pitchFamily="2" charset="2"/>
              </a:rPr>
              <a:t> small resistance  higher BW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                higher loss</a:t>
            </a:r>
          </a:p>
          <a:p>
            <a:endParaRPr lang="en-US" altLang="ko-KR" sz="1600" dirty="0">
              <a:sym typeface="Wingdings" panose="05000000000000000000" pitchFamily="2" charset="2"/>
            </a:endParaRPr>
          </a:p>
          <a:p>
            <a:endParaRPr lang="en-US" altLang="ko-KR" sz="1600" dirty="0" smtClean="0">
              <a:sym typeface="Wingdings" panose="05000000000000000000" pitchFamily="2" charset="2"/>
            </a:endParaRPr>
          </a:p>
          <a:p>
            <a:endParaRPr lang="en-US" altLang="ko-KR" sz="1600" dirty="0">
              <a:sym typeface="Wingdings" panose="05000000000000000000" pitchFamily="2" charset="2"/>
            </a:endParaRPr>
          </a:p>
          <a:p>
            <a:endParaRPr lang="en-US" altLang="ko-KR" sz="1600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Doping concentration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-Highly doped region: high doping preferred for </a:t>
            </a:r>
            <a:r>
              <a:rPr lang="en-US" altLang="ko-KR" sz="1600" dirty="0" err="1" smtClean="0">
                <a:sym typeface="Wingdings" panose="05000000000000000000" pitchFamily="2" charset="2"/>
              </a:rPr>
              <a:t>ohmic</a:t>
            </a:r>
            <a:r>
              <a:rPr lang="en-US" altLang="ko-KR" sz="1600" dirty="0" smtClean="0">
                <a:sym typeface="Wingdings" panose="05000000000000000000" pitchFamily="2" charset="2"/>
              </a:rPr>
              <a:t> contact(small resistance)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-Low doped region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    High doping  small resistance, high capacitance  RC time ???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                         higher phase efficiency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                         increased absorption loss</a:t>
            </a:r>
            <a:endParaRPr lang="ko-KR" altLang="en-US" sz="2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196752"/>
            <a:ext cx="3022468" cy="1628820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>
            <a:off x="5940152" y="2011162"/>
            <a:ext cx="0" cy="62575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6365057" y="1844824"/>
            <a:ext cx="0" cy="81441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5940152" y="2348880"/>
            <a:ext cx="42490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03955" y="236555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3647" y="2825572"/>
            <a:ext cx="3735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&lt;Cross section of horizontal type modulator&gt;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71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Design of Electrode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Impedance should be matched</a:t>
            </a:r>
            <a:br>
              <a:rPr lang="en-US" altLang="ko-KR" dirty="0" smtClean="0"/>
            </a:br>
            <a:r>
              <a:rPr lang="en-US" altLang="ko-KR" sz="1600" dirty="0" smtClean="0"/>
              <a:t>-50ohm matching</a:t>
            </a:r>
            <a:endParaRPr lang="en-US" altLang="ko-KR" sz="1600" dirty="0"/>
          </a:p>
          <a:p>
            <a:r>
              <a:rPr lang="en-US" altLang="ko-KR" dirty="0" smtClean="0"/>
              <a:t>Velocity of electrical signal and light should be matched</a:t>
            </a:r>
            <a:br>
              <a:rPr lang="en-US" altLang="ko-KR" dirty="0" smtClean="0"/>
            </a:br>
            <a:r>
              <a:rPr lang="en-US" altLang="ko-KR" sz="1600" dirty="0" smtClean="0"/>
              <a:t>-Slow light increase insertion loss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23" y="3022371"/>
            <a:ext cx="4048125" cy="249555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3041024"/>
            <a:ext cx="1905000" cy="2371725"/>
          </a:xfrm>
          <a:prstGeom prst="rect">
            <a:avLst/>
          </a:prstGeom>
        </p:spPr>
      </p:pic>
      <p:cxnSp>
        <p:nvCxnSpPr>
          <p:cNvPr id="8" name="직선 연결선 7"/>
          <p:cNvCxnSpPr/>
          <p:nvPr/>
        </p:nvCxnSpPr>
        <p:spPr>
          <a:xfrm flipV="1">
            <a:off x="1421359" y="3228300"/>
            <a:ext cx="3024336" cy="648072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1436440" y="4242116"/>
            <a:ext cx="3009255" cy="107441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3165246"/>
            <a:ext cx="2324100" cy="2209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75403" y="5439898"/>
            <a:ext cx="2691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&lt;Implementation of slow wave&gt;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66255" y="5439898"/>
            <a:ext cx="1675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&lt;Structure of arm&gt;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27579" y="5439898"/>
            <a:ext cx="2701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&lt;Insertion loss vs Group index&gt;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60976" y="2276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067944" y="2213806"/>
            <a:ext cx="5133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Ref. “High speed silicon electro-optical modulators enhanced via slow light propagation”</a:t>
            </a:r>
            <a:b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A. </a:t>
            </a:r>
            <a:r>
              <a:rPr lang="en-US" altLang="ko-KR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Brimont</a:t>
            </a:r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et al., </a:t>
            </a:r>
            <a:r>
              <a:rPr lang="en-US" altLang="ko-KR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Optics Express</a:t>
            </a:r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2011  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8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Position of PN Junction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US" altLang="ko-KR" dirty="0" smtClean="0"/>
              <a:t>Offset of junction location</a:t>
            </a:r>
            <a:br>
              <a:rPr lang="en-US" altLang="ko-KR" dirty="0" smtClean="0"/>
            </a:br>
            <a:r>
              <a:rPr lang="en-US" altLang="ko-KR" sz="1600" dirty="0" smtClean="0"/>
              <a:t>-P-type has larger refractive index change</a:t>
            </a:r>
            <a:br>
              <a:rPr lang="en-US" altLang="ko-KR" sz="1600" dirty="0" smtClean="0"/>
            </a:br>
            <a:r>
              <a:rPr lang="en-US" altLang="ko-KR" sz="1600" dirty="0" smtClean="0"/>
              <a:t> (</a:t>
            </a:r>
            <a:r>
              <a:rPr lang="en-US" altLang="ko-KR" sz="1600" dirty="0" err="1" smtClean="0"/>
              <a:t>Soref</a:t>
            </a:r>
            <a:r>
              <a:rPr lang="en-US" altLang="ko-KR" sz="1600" dirty="0" smtClean="0"/>
              <a:t> &amp; Bennett equation)</a:t>
            </a:r>
            <a:br>
              <a:rPr lang="en-US" altLang="ko-KR" sz="1600" dirty="0" smtClean="0"/>
            </a:br>
            <a:r>
              <a:rPr lang="en-US" altLang="ko-KR" sz="1600" dirty="0" smtClean="0"/>
              <a:t>-Large portion of P-type</a:t>
            </a:r>
            <a:br>
              <a:rPr lang="en-US" altLang="ko-KR" sz="1600" dirty="0" smtClean="0"/>
            </a:br>
            <a:r>
              <a:rPr lang="en-US" altLang="ko-KR" sz="1600" dirty="0" smtClean="0"/>
              <a:t> </a:t>
            </a:r>
            <a:r>
              <a:rPr lang="en-US" altLang="ko-KR" sz="1600" dirty="0" smtClean="0">
                <a:sym typeface="Wingdings" panose="05000000000000000000" pitchFamily="2" charset="2"/>
              </a:rPr>
              <a:t>Increased efficiency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1487740"/>
            <a:ext cx="3571875" cy="20097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" y="4077072"/>
            <a:ext cx="7143750" cy="17335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57059" y="3421770"/>
            <a:ext cx="2521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&lt;Cross section of modulator&gt;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3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Junction Optimization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265115"/>
          </a:xfrm>
        </p:spPr>
        <p:txBody>
          <a:bodyPr/>
          <a:lstStyle/>
          <a:p>
            <a:r>
              <a:rPr lang="en-US" altLang="ko-KR" dirty="0" smtClean="0"/>
              <a:t>Different contribution region</a:t>
            </a:r>
            <a:br>
              <a:rPr lang="en-US" altLang="ko-KR" dirty="0" smtClean="0"/>
            </a:br>
            <a:r>
              <a:rPr lang="en-US" altLang="ko-KR" sz="1600" dirty="0" smtClean="0"/>
              <a:t>-Modulation efficiency: depletion region</a:t>
            </a:r>
            <a:br>
              <a:rPr lang="en-US" altLang="ko-KR" sz="1600" dirty="0" smtClean="0"/>
            </a:br>
            <a:r>
              <a:rPr lang="en-US" altLang="ko-KR" sz="1600" dirty="0" smtClean="0"/>
              <a:t>-Optical loss: doped region</a:t>
            </a:r>
            <a:br>
              <a:rPr lang="en-US" altLang="ko-KR" sz="1600" dirty="0" smtClean="0"/>
            </a:br>
            <a:r>
              <a:rPr lang="en-US" altLang="ko-KR" sz="1600" dirty="0" smtClean="0">
                <a:sym typeface="Wingdings" panose="05000000000000000000" pitchFamily="2" charset="2"/>
              </a:rPr>
              <a:t>Doping localization can improve performance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Device by Marris-</a:t>
            </a:r>
            <a:r>
              <a:rPr lang="en-US" altLang="ko-KR" dirty="0" err="1" smtClean="0">
                <a:sym typeface="Wingdings" panose="05000000000000000000" pitchFamily="2" charset="2"/>
              </a:rPr>
              <a:t>Morini</a:t>
            </a:r>
            <a:r>
              <a:rPr lang="en-US" altLang="ko-KR" dirty="0" smtClean="0">
                <a:sym typeface="Wingdings" panose="05000000000000000000" pitchFamily="2" charset="2"/>
              </a:rPr>
              <a:t>: 1dB/mm loss, 3.5V.cm reported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Device by </a:t>
            </a:r>
            <a:r>
              <a:rPr lang="en-US" altLang="ko-KR" dirty="0" err="1" smtClean="0">
                <a:sym typeface="Wingdings" panose="05000000000000000000" pitchFamily="2" charset="2"/>
              </a:rPr>
              <a:t>Tu</a:t>
            </a:r>
            <a:r>
              <a:rPr lang="en-US" altLang="ko-KR" dirty="0" smtClean="0">
                <a:sym typeface="Wingdings" panose="05000000000000000000" pitchFamily="2" charset="2"/>
              </a:rPr>
              <a:t>: &lt;1dB/mm loss, 2.67V.cm, 50-Gbps reported</a:t>
            </a:r>
            <a:endParaRPr lang="ko-KR" altLang="en-US" sz="2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268760"/>
            <a:ext cx="3343275" cy="18573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300767"/>
            <a:ext cx="3305175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8519" y="3135279"/>
            <a:ext cx="2273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&lt;Device by Marris-</a:t>
            </a:r>
            <a:r>
              <a:rPr lang="en-US" altLang="ko-K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Morini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8481" y="3135279"/>
            <a:ext cx="1428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&lt;Device by </a:t>
            </a:r>
            <a:r>
              <a:rPr lang="en-US" altLang="ko-K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6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Junction Misalignment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184995"/>
          </a:xfrm>
        </p:spPr>
        <p:txBody>
          <a:bodyPr/>
          <a:lstStyle/>
          <a:p>
            <a:r>
              <a:rPr lang="en-US" altLang="ko-KR" dirty="0" smtClean="0"/>
              <a:t>Junction misalignment due to fabrication error</a:t>
            </a:r>
            <a:br>
              <a:rPr lang="en-US" altLang="ko-KR" dirty="0" smtClean="0"/>
            </a:br>
            <a:r>
              <a:rPr lang="en-US" altLang="ko-KR" sz="1600" dirty="0" smtClean="0"/>
              <a:t>-Phase efficiency reduced by 40% with only 50nm misalignment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451" y="1412776"/>
            <a:ext cx="4515098" cy="30407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71871" y="4403569"/>
            <a:ext cx="4241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&lt;Effective index change vs 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unction misalignment&gt;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5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Self-aligned PN Junction Formation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329011"/>
          </a:xfrm>
        </p:spPr>
        <p:txBody>
          <a:bodyPr/>
          <a:lstStyle/>
          <a:p>
            <a:r>
              <a:rPr lang="en-US" altLang="ko-KR" dirty="0" smtClean="0"/>
              <a:t>Simple process</a:t>
            </a:r>
            <a:br>
              <a:rPr lang="en-US" altLang="ko-KR" dirty="0" smtClean="0"/>
            </a:br>
            <a:r>
              <a:rPr lang="en-US" altLang="ko-KR" sz="1600" dirty="0" smtClean="0"/>
              <a:t>-Junction location is robust to fabrication error</a:t>
            </a:r>
            <a:br>
              <a:rPr lang="en-US" altLang="ko-KR" sz="1600" dirty="0" smtClean="0"/>
            </a:br>
            <a:r>
              <a:rPr lang="en-US" altLang="ko-KR" sz="1600" dirty="0" smtClean="0"/>
              <a:t>-2.3V.cm efficiency is reported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94" y="1328416"/>
            <a:ext cx="4752528" cy="290613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800" y="2060295"/>
            <a:ext cx="3121174" cy="1729298"/>
          </a:xfrm>
          <a:prstGeom prst="rect">
            <a:avLst/>
          </a:prstGeom>
        </p:spPr>
      </p:pic>
      <p:sp>
        <p:nvSpPr>
          <p:cNvPr id="6" name="오른쪽 화살표 5"/>
          <p:cNvSpPr/>
          <p:nvPr/>
        </p:nvSpPr>
        <p:spPr>
          <a:xfrm>
            <a:off x="5061152" y="2564904"/>
            <a:ext cx="576064" cy="72008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417752" y="4234546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&lt;Process of self-alignment&gt;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4586" y="3789593"/>
            <a:ext cx="21836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&lt;Self-aligned modulator&gt;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58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Angled Implantation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392163"/>
            <a:ext cx="8229600" cy="1446014"/>
          </a:xfrm>
        </p:spPr>
        <p:txBody>
          <a:bodyPr/>
          <a:lstStyle/>
          <a:p>
            <a:r>
              <a:rPr lang="en-US" altLang="ko-KR" dirty="0" smtClean="0"/>
              <a:t>Additional simple process</a:t>
            </a:r>
            <a:br>
              <a:rPr lang="en-US" altLang="ko-KR" dirty="0" smtClean="0"/>
            </a:br>
            <a:r>
              <a:rPr lang="en-US" altLang="ko-KR" sz="1600" dirty="0" smtClean="0"/>
              <a:t>-Place junction inside rib waveguide</a:t>
            </a:r>
            <a:br>
              <a:rPr lang="en-US" altLang="ko-KR" sz="1600" dirty="0" smtClean="0"/>
            </a:br>
            <a:r>
              <a:rPr lang="en-US" altLang="ko-KR" sz="1600" dirty="0" smtClean="0"/>
              <a:t>-Different junction section of N-type doping</a:t>
            </a:r>
            <a:br>
              <a:rPr lang="en-US" altLang="ko-KR" sz="1600" dirty="0" smtClean="0"/>
            </a:br>
            <a:r>
              <a:rPr lang="en-US" altLang="ko-KR" sz="1600" dirty="0" smtClean="0"/>
              <a:t> </a:t>
            </a:r>
            <a:r>
              <a:rPr lang="en-US" altLang="ko-KR" sz="1600" dirty="0" smtClean="0">
                <a:sym typeface="Wingdings" panose="05000000000000000000" pitchFamily="2" charset="2"/>
              </a:rPr>
              <a:t>Allows more degrees of freedom for phase modulation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 Fundamental TE/TM mode modulation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24583"/>
            <a:ext cx="3314700" cy="20955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700808"/>
            <a:ext cx="3333750" cy="1819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36526" y="3520083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&lt;Process of angled implantation&gt;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2704" y="3520083"/>
            <a:ext cx="3884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&lt;Modulator with modified angled implantation&gt;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54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Interleaved Type Modulator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52736"/>
            <a:ext cx="5194920" cy="5073427"/>
          </a:xfrm>
        </p:spPr>
        <p:txBody>
          <a:bodyPr/>
          <a:lstStyle/>
          <a:p>
            <a:r>
              <a:rPr lang="en-US" altLang="ko-KR" dirty="0" smtClean="0"/>
              <a:t>Density of depletion increase</a:t>
            </a:r>
            <a:br>
              <a:rPr lang="en-US" altLang="ko-KR" dirty="0" smtClean="0"/>
            </a:br>
            <a:r>
              <a:rPr lang="en-US" altLang="ko-KR" sz="1600" dirty="0" smtClean="0"/>
              <a:t>-Period of </a:t>
            </a:r>
            <a:r>
              <a:rPr lang="en-US" altLang="ko-KR" sz="1600" dirty="0" err="1" smtClean="0"/>
              <a:t>p,n</a:t>
            </a:r>
            <a:r>
              <a:rPr lang="en-US" altLang="ko-KR" sz="1600" dirty="0" smtClean="0"/>
              <a:t> region should be small</a:t>
            </a:r>
            <a:br>
              <a:rPr lang="en-US" altLang="ko-KR" sz="1600" dirty="0" smtClean="0"/>
            </a:br>
            <a:r>
              <a:rPr lang="en-US" altLang="ko-KR" sz="1600" dirty="0" smtClean="0"/>
              <a:t>-Increase in capacitance</a:t>
            </a:r>
            <a:br>
              <a:rPr lang="en-US" altLang="ko-KR" sz="1600" dirty="0" smtClean="0"/>
            </a:br>
            <a:r>
              <a:rPr lang="en-US" altLang="ko-KR" sz="1600" dirty="0" smtClean="0"/>
              <a:t>  </a:t>
            </a:r>
            <a:r>
              <a:rPr lang="en-US" altLang="ko-KR" sz="1600" dirty="0" smtClean="0">
                <a:sym typeface="Wingdings" panose="05000000000000000000" pitchFamily="2" charset="2"/>
              </a:rPr>
              <a:t>Lower BW, more power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-Tolerant to alignment errors</a:t>
            </a:r>
          </a:p>
          <a:p>
            <a:endParaRPr lang="en-US" altLang="ko-KR" sz="1600" dirty="0">
              <a:sym typeface="Wingdings" panose="05000000000000000000" pitchFamily="2" charset="2"/>
            </a:endParaRPr>
          </a:p>
          <a:p>
            <a:endParaRPr lang="en-US" altLang="ko-KR" sz="1600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MZM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-</a:t>
            </a:r>
            <a:r>
              <a:rPr lang="en-US" altLang="ko-KR" sz="1600" dirty="0" smtClean="0">
                <a:sym typeface="Wingdings" panose="05000000000000000000" pitchFamily="2" charset="2"/>
              </a:rPr>
              <a:t>44-Gbps, 1.7V.cm efficiency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 1dB/mm loss is reported</a:t>
            </a:r>
          </a:p>
          <a:p>
            <a:endParaRPr lang="en-US" altLang="ko-KR" sz="1600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Ring modulator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-25-Gbps, 1.4V.cm efficiency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 1.7dB/mm loss is reported</a:t>
            </a:r>
            <a:endParaRPr lang="ko-KR" altLang="en-US" sz="36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651" y="1628800"/>
            <a:ext cx="4810125" cy="1295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625" y="3682219"/>
            <a:ext cx="4448175" cy="16859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82369" y="2924200"/>
            <a:ext cx="2760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&lt;MZM with interleaved junction&gt;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9215" y="5285488"/>
            <a:ext cx="3567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&lt;Ring modulator with interleaved junction&gt;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96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Further Approach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401019"/>
          </a:xfrm>
        </p:spPr>
        <p:txBody>
          <a:bodyPr/>
          <a:lstStyle/>
          <a:p>
            <a:r>
              <a:rPr lang="en-US" altLang="ko-KR" dirty="0" smtClean="0"/>
              <a:t>Zigzag shape junction</a:t>
            </a:r>
            <a:br>
              <a:rPr lang="en-US" altLang="ko-KR" dirty="0" smtClean="0"/>
            </a:br>
            <a:r>
              <a:rPr lang="en-US" altLang="ko-KR" sz="1600" dirty="0" smtClean="0"/>
              <a:t>-Reduce capacitance than interleaved junction</a:t>
            </a:r>
          </a:p>
          <a:p>
            <a:r>
              <a:rPr lang="en-US" altLang="ko-KR" dirty="0" smtClean="0"/>
              <a:t>Combination of 3-types junction</a:t>
            </a:r>
            <a:br>
              <a:rPr lang="en-US" altLang="ko-KR" dirty="0" smtClean="0"/>
            </a:br>
            <a:r>
              <a:rPr lang="en-US" altLang="ko-KR" sz="1600" dirty="0" smtClean="0"/>
              <a:t>-0.84V.cm efficiency, 3.5dB/mm loss, 40-Gbps data rate</a:t>
            </a:r>
            <a:endParaRPr lang="ko-KR" altLang="en-US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844824"/>
            <a:ext cx="2495286" cy="215532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962" y="1083600"/>
            <a:ext cx="2073818" cy="32693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6418" y="3960070"/>
            <a:ext cx="2053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&lt;Zigzag shape doping&gt;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8802" y="4352980"/>
            <a:ext cx="2900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&lt;Combination of 3-types junction&gt;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89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Long Haul Applications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Higher extinction ratio required</a:t>
            </a:r>
            <a:br>
              <a:rPr lang="en-US" altLang="ko-KR" dirty="0" smtClean="0"/>
            </a:br>
            <a:r>
              <a:rPr lang="en-US" altLang="ko-KR" dirty="0" smtClean="0"/>
              <a:t>-</a:t>
            </a:r>
            <a:r>
              <a:rPr lang="en-US" altLang="ko-KR" sz="1600" dirty="0" smtClean="0"/>
              <a:t>Excess 13dB ER is commercialized</a:t>
            </a:r>
          </a:p>
          <a:p>
            <a:pPr marL="0" indent="0">
              <a:buNone/>
            </a:pP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endParaRPr lang="en-US" altLang="ko-KR" sz="1600" dirty="0"/>
          </a:p>
          <a:p>
            <a:r>
              <a:rPr lang="en-US" altLang="ko-KR" dirty="0" smtClean="0"/>
              <a:t>Chirp is problematic</a:t>
            </a:r>
            <a:br>
              <a:rPr lang="en-US" altLang="ko-KR" dirty="0" smtClean="0"/>
            </a:br>
            <a:r>
              <a:rPr lang="en-US" altLang="ko-KR" sz="1600" dirty="0" smtClean="0"/>
              <a:t>-LiNbO</a:t>
            </a:r>
            <a:r>
              <a:rPr lang="en-US" altLang="ko-KR" sz="1600" baseline="-25000" dirty="0" smtClean="0"/>
              <a:t>3</a:t>
            </a:r>
            <a:r>
              <a:rPr lang="en-US" altLang="ko-KR" sz="1600" dirty="0" smtClean="0"/>
              <a:t> MZM have zero chirp</a:t>
            </a:r>
            <a:br>
              <a:rPr lang="en-US" altLang="ko-KR" sz="1600" dirty="0" smtClean="0"/>
            </a:br>
            <a:r>
              <a:rPr lang="en-US" altLang="ko-KR" sz="1600" dirty="0" smtClean="0"/>
              <a:t> (Using two arms synchronized, dual-drive)</a:t>
            </a:r>
            <a:br>
              <a:rPr lang="en-US" altLang="ko-KR" sz="1600" dirty="0" smtClean="0"/>
            </a:br>
            <a:r>
              <a:rPr lang="en-US" altLang="ko-KR" sz="1600" dirty="0" smtClean="0"/>
              <a:t>-Silicon MZM is impossible to have zero chirp</a:t>
            </a:r>
          </a:p>
          <a:p>
            <a:endParaRPr lang="en-US" altLang="ko-KR" sz="1600" baseline="-25000" dirty="0" smtClean="0"/>
          </a:p>
          <a:p>
            <a:endParaRPr lang="en-US" altLang="ko-KR" sz="1600" baseline="-25000" dirty="0"/>
          </a:p>
          <a:p>
            <a:r>
              <a:rPr lang="en-US" altLang="ko-KR" dirty="0" smtClean="0"/>
              <a:t>Use of more complex modulation format</a:t>
            </a:r>
            <a:br>
              <a:rPr lang="en-US" altLang="ko-KR" dirty="0" smtClean="0"/>
            </a:br>
            <a:r>
              <a:rPr lang="en-US" altLang="ko-KR" sz="1600" dirty="0" smtClean="0"/>
              <a:t>-DPSK, QPSK, DQPSK, PDM-QPSK, PAM16</a:t>
            </a:r>
            <a:endParaRPr lang="ko-KR" altLang="en-US" sz="2400" dirty="0"/>
          </a:p>
        </p:txBody>
      </p:sp>
      <p:pic>
        <p:nvPicPr>
          <p:cNvPr id="2050" name="Picture 2" descr="MX-LN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96752"/>
            <a:ext cx="25241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832542" y="2125663"/>
            <a:ext cx="2451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&lt;Commercial MZM product&gt;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60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MID-IR Applications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9033"/>
                <a:ext cx="8229600" cy="1977083"/>
              </a:xfrm>
            </p:spPr>
            <p:txBody>
              <a:bodyPr/>
              <a:lstStyle/>
              <a:p>
                <a:r>
                  <a:rPr lang="en-US" altLang="ko-KR" dirty="0" smtClean="0"/>
                  <a:t>MID-IR application</a:t>
                </a:r>
                <a:br>
                  <a:rPr lang="en-US" altLang="ko-KR" dirty="0" smtClean="0"/>
                </a:br>
                <a:r>
                  <a:rPr lang="en-US" altLang="ko-KR" sz="1600" dirty="0" smtClean="0"/>
                  <a:t>-Telecommunication in 2.0-2.5</a:t>
                </a:r>
                <a14:m>
                  <m:oMath xmlns:m="http://schemas.openxmlformats.org/officeDocument/2006/math">
                    <m:r>
                      <a:rPr lang="ko-KR" altLang="en-US" sz="16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ko-KR" sz="16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ko-KR" altLang="en-US" sz="1600" dirty="0" smtClean="0"/>
                  <a:t> </a:t>
                </a:r>
                <a:r>
                  <a:rPr lang="en-US" altLang="ko-KR" sz="1600" dirty="0" smtClean="0"/>
                  <a:t>range</a:t>
                </a:r>
                <a:br>
                  <a:rPr lang="en-US" altLang="ko-KR" sz="1600" dirty="0" smtClean="0"/>
                </a:br>
                <a:r>
                  <a:rPr lang="en-US" altLang="ko-KR" sz="1600" dirty="0" smtClean="0"/>
                  <a:t>-Bio-chemical sensing, gas sensing at longer wavelength</a:t>
                </a:r>
              </a:p>
              <a:p>
                <a:endParaRPr lang="en-US" altLang="ko-KR" sz="1600" dirty="0"/>
              </a:p>
              <a:p>
                <a:r>
                  <a:rPr lang="en-US" altLang="ko-KR" dirty="0" smtClean="0"/>
                  <a:t>Modification of </a:t>
                </a:r>
                <a:r>
                  <a:rPr lang="en-US" altLang="ko-KR" dirty="0" err="1" smtClean="0"/>
                  <a:t>Soref</a:t>
                </a:r>
                <a:r>
                  <a:rPr lang="en-US" altLang="ko-KR" dirty="0" smtClean="0"/>
                  <a:t>-Bennett equation</a:t>
                </a:r>
                <a:endParaRPr lang="ko-KR" altLang="en-US" sz="2400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9033"/>
                <a:ext cx="8229600" cy="1977083"/>
              </a:xfrm>
              <a:blipFill rotWithShape="0">
                <a:blip r:embed="rId2"/>
                <a:stretch>
                  <a:fillRect l="-667" t="-123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882082"/>
            <a:ext cx="3705225" cy="23526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950" y="2924944"/>
            <a:ext cx="3752850" cy="22669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953526" y="5263036"/>
                <a:ext cx="277550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&lt;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ko-KR" altLang="en-US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𝛼</m:t>
                    </m:r>
                  </m:oMath>
                </a14:m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vs Wavelength for electron&gt;</a:t>
                </a:r>
                <a:endParaRPr lang="ko-KR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526" y="5263036"/>
                <a:ext cx="2775503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439" t="-1961" b="-1960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223662" y="5262493"/>
                <a:ext cx="27683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&lt;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en-US" altLang="ko-KR" sz="1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vs Wavelength for electron&gt;</a:t>
                </a:r>
                <a:endParaRPr lang="ko-KR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3662" y="5262493"/>
                <a:ext cx="2768322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441" t="-1961" r="-220" b="-1960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260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Short Reach Links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Power consumption issue</a:t>
            </a:r>
            <a:br>
              <a:rPr lang="en-US" altLang="ko-KR" dirty="0" smtClean="0"/>
            </a:br>
            <a:r>
              <a:rPr lang="en-US" altLang="ko-KR" sz="1600" dirty="0" smtClean="0"/>
              <a:t>-Traveling wave electrode has drawback</a:t>
            </a:r>
            <a:br>
              <a:rPr lang="en-US" altLang="ko-KR" sz="1600" dirty="0" smtClean="0"/>
            </a:br>
            <a:r>
              <a:rPr lang="en-US" altLang="ko-KR" sz="1600" dirty="0" smtClean="0"/>
              <a:t>-146fJ/bit power consumption is reported</a:t>
            </a:r>
          </a:p>
          <a:p>
            <a:endParaRPr lang="en-US" altLang="ko-KR" sz="1600" dirty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en-US" altLang="ko-KR" dirty="0" smtClean="0"/>
              <a:t>Ring or disk resonator for low-power</a:t>
            </a:r>
            <a:br>
              <a:rPr lang="en-US" altLang="ko-KR" dirty="0" smtClean="0"/>
            </a:br>
            <a:r>
              <a:rPr lang="en-US" altLang="ko-KR" sz="1600" dirty="0" smtClean="0"/>
              <a:t>-Lumped element </a:t>
            </a:r>
            <a:r>
              <a:rPr lang="en-US" altLang="ko-KR" sz="1600" dirty="0" smtClean="0">
                <a:sym typeface="Wingdings" panose="05000000000000000000" pitchFamily="2" charset="2"/>
              </a:rPr>
              <a:t> no termination needed</a:t>
            </a:r>
            <a:br>
              <a:rPr lang="en-US" altLang="ko-KR" sz="1600" dirty="0" smtClean="0">
                <a:sym typeface="Wingdings" panose="05000000000000000000" pitchFamily="2" charset="2"/>
              </a:rPr>
            </a:br>
            <a:r>
              <a:rPr lang="en-US" altLang="ko-KR" sz="1600" dirty="0" smtClean="0">
                <a:sym typeface="Wingdings" panose="05000000000000000000" pitchFamily="2" charset="2"/>
              </a:rPr>
              <a:t>-Thermal control block is added</a:t>
            </a:r>
            <a:endParaRPr lang="ko-KR" altLang="en-US" sz="2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052736"/>
            <a:ext cx="3168352" cy="277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372" y="3893671"/>
            <a:ext cx="4039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&lt;Different heater architecture in silicon platform&gt;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95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Integration of Silicon Photonics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Co-fabrication of electronics and photonics</a:t>
            </a:r>
            <a:br>
              <a:rPr lang="en-US" altLang="ko-KR" dirty="0" smtClean="0"/>
            </a:br>
            <a:r>
              <a:rPr lang="en-US" altLang="ko-KR" sz="1600" dirty="0" smtClean="0"/>
              <a:t>-High per-area cost</a:t>
            </a:r>
            <a:br>
              <a:rPr lang="en-US" altLang="ko-KR" sz="1600" dirty="0" smtClean="0"/>
            </a:br>
            <a:r>
              <a:rPr lang="en-US" altLang="ko-KR" sz="1600" dirty="0" smtClean="0"/>
              <a:t>-relatively large</a:t>
            </a:r>
            <a:br>
              <a:rPr lang="en-US" altLang="ko-KR" sz="1600" dirty="0" smtClean="0"/>
            </a:br>
            <a:r>
              <a:rPr lang="en-US" altLang="ko-KR" sz="1600" dirty="0" smtClean="0"/>
              <a:t>-complex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Wire bonded approach for low speed</a:t>
            </a:r>
            <a:br>
              <a:rPr lang="en-US" altLang="ko-KR" dirty="0" smtClean="0"/>
            </a:br>
            <a:r>
              <a:rPr lang="en-US" altLang="ko-KR" sz="1600" dirty="0" smtClean="0"/>
              <a:t>-10-Gbps is reported with 9.8dB ER</a:t>
            </a:r>
            <a:endParaRPr lang="en-US" altLang="ko-KR" sz="1600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1088619"/>
            <a:ext cx="1965218" cy="276917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4221088"/>
            <a:ext cx="2368600" cy="168094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567" y="4216210"/>
            <a:ext cx="2404387" cy="16809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77479" y="3893671"/>
            <a:ext cx="3685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&lt;Wire bonded modulator and CMOS driver&gt;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7834" y="5887029"/>
            <a:ext cx="3873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&lt;Eye diagram of hybrid integrated transmitter&gt;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82684" y="5887029"/>
            <a:ext cx="3664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&lt;Eye diagram of hybrid integrated receiver&gt;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4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i="1" u="sng" dirty="0" smtClean="0"/>
              <a:t>Three types</a:t>
            </a:r>
            <a:r>
              <a:rPr lang="en-US" altLang="ko-KR" dirty="0" smtClean="0"/>
              <a:t> of carrier depletion based modulator demonstrated</a:t>
            </a:r>
          </a:p>
          <a:p>
            <a:endParaRPr lang="en-US" altLang="ko-KR" dirty="0"/>
          </a:p>
          <a:p>
            <a:r>
              <a:rPr lang="en-US" altLang="ko-KR" i="1" u="sng" dirty="0" smtClean="0"/>
              <a:t>Design considerations</a:t>
            </a:r>
            <a:r>
              <a:rPr lang="en-US" altLang="ko-KR" dirty="0" smtClean="0"/>
              <a:t> in horizontal type modulator</a:t>
            </a:r>
            <a:br>
              <a:rPr lang="en-US" altLang="ko-KR" dirty="0" smtClean="0"/>
            </a:br>
            <a:r>
              <a:rPr lang="en-US" altLang="ko-KR" sz="1600" dirty="0" smtClean="0"/>
              <a:t>-Waveguide geometry</a:t>
            </a:r>
            <a:br>
              <a:rPr lang="en-US" altLang="ko-KR" sz="1600" dirty="0" smtClean="0"/>
            </a:br>
            <a:r>
              <a:rPr lang="en-US" altLang="ko-KR" sz="1600" dirty="0" smtClean="0"/>
              <a:t>-Doping concentration</a:t>
            </a:r>
            <a:br>
              <a:rPr lang="en-US" altLang="ko-KR" sz="1600" dirty="0" smtClean="0"/>
            </a:br>
            <a:r>
              <a:rPr lang="en-US" altLang="ko-KR" sz="1600" dirty="0" smtClean="0"/>
              <a:t>-Electrode</a:t>
            </a:r>
            <a:br>
              <a:rPr lang="en-US" altLang="ko-KR" sz="1600" dirty="0" smtClean="0"/>
            </a:br>
            <a:r>
              <a:rPr lang="en-US" altLang="ko-KR" sz="1600" dirty="0" smtClean="0"/>
              <a:t>-Junction location</a:t>
            </a:r>
          </a:p>
          <a:p>
            <a:endParaRPr lang="en-US" altLang="ko-KR" dirty="0" smtClean="0"/>
          </a:p>
          <a:p>
            <a:r>
              <a:rPr lang="en-US" altLang="ko-KR" i="1" u="sng" dirty="0" smtClean="0"/>
              <a:t>Further modulators</a:t>
            </a:r>
            <a:r>
              <a:rPr lang="en-US" altLang="ko-KR" dirty="0" smtClean="0"/>
              <a:t> other than three types of modulators</a:t>
            </a:r>
          </a:p>
          <a:p>
            <a:endParaRPr lang="en-US" altLang="ko-KR" dirty="0"/>
          </a:p>
          <a:p>
            <a:r>
              <a:rPr lang="en-US" altLang="ko-KR" dirty="0" smtClean="0"/>
              <a:t>Applications </a:t>
            </a: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0151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 2 Light as EM waves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 2 Light as EM waves</Template>
  <TotalTime>6186</TotalTime>
  <Words>449</Words>
  <Application>Microsoft Office PowerPoint</Application>
  <PresentationFormat>화면 슬라이드 쇼(4:3)</PresentationFormat>
  <Paragraphs>138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0" baseType="lpstr">
      <vt:lpstr>굴림</vt:lpstr>
      <vt:lpstr>맑은 고딕</vt:lpstr>
      <vt:lpstr>Arial</vt:lpstr>
      <vt:lpstr>Cambria Math</vt:lpstr>
      <vt:lpstr>Times New Roman</vt:lpstr>
      <vt:lpstr>Wingdings</vt:lpstr>
      <vt:lpstr>Lect 2 Light as EM waves</vt:lpstr>
      <vt:lpstr>Paper Review</vt:lpstr>
      <vt:lpstr>Silicon Optical Modulators</vt:lpstr>
      <vt:lpstr>Carrier Depletion Based Modulator</vt:lpstr>
      <vt:lpstr>Performance Metrics (I)</vt:lpstr>
      <vt:lpstr>Performance Metrics (II)</vt:lpstr>
      <vt:lpstr>Categories Of Modulators</vt:lpstr>
      <vt:lpstr>Vertical Type Modulator</vt:lpstr>
      <vt:lpstr>Horizontal Type Modulator</vt:lpstr>
      <vt:lpstr>Waveguide Geometry</vt:lpstr>
      <vt:lpstr>Doping Concentration</vt:lpstr>
      <vt:lpstr>Design of Electrode</vt:lpstr>
      <vt:lpstr>Position of PN Junction</vt:lpstr>
      <vt:lpstr>Junction Optimization</vt:lpstr>
      <vt:lpstr>Junction Misalignment</vt:lpstr>
      <vt:lpstr>Self-aligned PN Junction Formation</vt:lpstr>
      <vt:lpstr>Angled Implantation</vt:lpstr>
      <vt:lpstr>Interleaved Type Modulator</vt:lpstr>
      <vt:lpstr>Further Approach</vt:lpstr>
      <vt:lpstr>Long Haul Applications</vt:lpstr>
      <vt:lpstr>MID-IR Applications</vt:lpstr>
      <vt:lpstr>Short Reach Links</vt:lpstr>
      <vt:lpstr>Integration of Silicon Photonics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Sung</dc:creator>
  <cp:lastModifiedBy>Minkyu Kim</cp:lastModifiedBy>
  <cp:revision>276</cp:revision>
  <cp:lastPrinted>2015-11-26T03:30:26Z</cp:lastPrinted>
  <dcterms:created xsi:type="dcterms:W3CDTF">2013-09-10T05:40:06Z</dcterms:created>
  <dcterms:modified xsi:type="dcterms:W3CDTF">2015-11-26T04:12:55Z</dcterms:modified>
</cp:coreProperties>
</file>