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5"/>
  </p:notesMasterIdLst>
  <p:sldIdLst>
    <p:sldId id="256" r:id="rId2"/>
    <p:sldId id="265" r:id="rId3"/>
    <p:sldId id="257" r:id="rId4"/>
    <p:sldId id="269" r:id="rId5"/>
    <p:sldId id="258" r:id="rId6"/>
    <p:sldId id="259" r:id="rId7"/>
    <p:sldId id="263" r:id="rId8"/>
    <p:sldId id="267" r:id="rId9"/>
    <p:sldId id="268" r:id="rId10"/>
    <p:sldId id="264" r:id="rId11"/>
    <p:sldId id="266" r:id="rId12"/>
    <p:sldId id="260" r:id="rId13"/>
    <p:sldId id="270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>
      <p:cViewPr>
        <p:scale>
          <a:sx n="66" d="100"/>
          <a:sy n="66" d="100"/>
        </p:scale>
        <p:origin x="-1272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876B-3A05-4640-8BD0-3AD314ADB7CB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34789-81E6-4D7D-B5F0-7D50DF7F50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00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34789-81E6-4D7D-B5F0-7D50DF7F509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5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2FC41-1A56-40F9-B9DE-420D90AEF345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5A7FE-C1B2-4BFE-B65E-7F4CF3F606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72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9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57150" cmpd="thickThin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" name="Line 20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 cmpd="thinThick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CB6827-5129-44B7-AC59-8D4BA3478312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6823FC-126E-4B96-A3E0-B4FBE326696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36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A33DA-C3E0-47F5-9203-DAD52778258F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570EC-30D5-469C-905F-CA9AA034BA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67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AD8F6D-2651-42B2-9E49-6DE1BA7BE329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F22825-B504-4BDD-9B8F-CC944E45A1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144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90AB2-75EA-4E02-B2D3-9F728D39E7BA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60C34-C261-45C8-B59C-5AFF55CF37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57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19D90-06F7-44B0-AE8D-68CCB23DC636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8C21A-E44E-4B68-B437-404904D920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083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C8E79-7CEE-4907-9772-ECD464E6F764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50B7F-94B3-4D97-A121-A287201BAE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37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6D293-D065-4503-AF1A-838763C10E6D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65CB7-266C-48F1-97B6-247D574B93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050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C702E-B661-4366-8959-CFF0105DBE7A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B16B4-5094-4263-9F9B-1C8591CDAAF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13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51770-ADF3-49BF-B9A9-E5621884D5CE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343A2-E1D0-4A05-AFCF-3094916531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86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74C01-9168-404F-94BA-F4493D71870F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6FA19-18C5-4910-9B8D-9EC5290D09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75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4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9E890D5-1B09-4D54-A6A7-0E3B51E6FCB3}" type="datetimeFigureOut">
              <a:rPr lang="ko-KR" altLang="en-US"/>
              <a:pPr>
                <a:defRPr/>
              </a:pPr>
              <a:t>2015-11-10</a:t>
            </a:fld>
            <a:endParaRPr lang="ko-KR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4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AB511C0-6730-4146-B5D5-DC096915C7D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107950" y="6345238"/>
            <a:ext cx="3671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000" b="1" i="1" dirty="0" smtClean="0">
                <a:solidFill>
                  <a:srgbClr val="FF3300"/>
                </a:solidFill>
                <a:latin typeface="Times New Roman" pitchFamily="18" charset="0"/>
              </a:rPr>
              <a:t>Advanced Optoelectronics (13/2)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667625" y="6308725"/>
            <a:ext cx="1366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000" b="1" i="1" dirty="0" smtClean="0">
                <a:solidFill>
                  <a:schemeClr val="accent2"/>
                </a:solidFill>
                <a:latin typeface="Times New Roman" pitchFamily="18" charset="0"/>
              </a:rPr>
              <a:t>Name</a:t>
            </a:r>
          </a:p>
        </p:txBody>
      </p:sp>
      <p:pic>
        <p:nvPicPr>
          <p:cNvPr id="1033" name="Picture 9" descr="badge_img_0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6378575"/>
            <a:ext cx="3270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9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23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Micro Ring Modulator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401019"/>
          </a:xfrm>
        </p:spPr>
        <p:txBody>
          <a:bodyPr/>
          <a:lstStyle/>
          <a:p>
            <a:r>
              <a:rPr lang="en-US" altLang="ko-KR" sz="2800" dirty="0" smtClean="0"/>
              <a:t>Small size, low power consumption</a:t>
            </a:r>
          </a:p>
          <a:p>
            <a:r>
              <a:rPr lang="en-US" altLang="ko-KR" sz="2800" dirty="0" smtClean="0"/>
              <a:t>But very sensitive</a:t>
            </a:r>
            <a:endParaRPr lang="ko-KR" altLang="en-US" sz="2800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2515408" cy="24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93" y="2228721"/>
            <a:ext cx="373835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직선 화살표 연결선 7"/>
          <p:cNvCxnSpPr/>
          <p:nvPr/>
        </p:nvCxnSpPr>
        <p:spPr bwMode="auto">
          <a:xfrm>
            <a:off x="1115616" y="3931761"/>
            <a:ext cx="2376264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1" name="직선 화살표 연결선 10"/>
          <p:cNvCxnSpPr/>
          <p:nvPr/>
        </p:nvCxnSpPr>
        <p:spPr bwMode="auto">
          <a:xfrm>
            <a:off x="4716016" y="3429000"/>
            <a:ext cx="3613429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64088" y="356372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2.5mm</a:t>
            </a:r>
            <a:endParaRPr lang="ko-KR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41397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l-GR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ko-KR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82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Comparison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6819"/>
            <a:ext cx="882946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0" y="4740582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(Po</a:t>
            </a:r>
            <a:r>
              <a:rPr lang="ko-KR" altLang="en-US" dirty="0"/>
              <a:t> </a:t>
            </a:r>
            <a:r>
              <a:rPr lang="en-US" altLang="ko-KR" dirty="0" smtClean="0"/>
              <a:t>Dong ,OPTICS EXPRESS 2009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31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Ring resonator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752947"/>
          </a:xfrm>
        </p:spPr>
        <p:txBody>
          <a:bodyPr/>
          <a:lstStyle/>
          <a:p>
            <a:r>
              <a:rPr lang="en-US" altLang="ko-KR" sz="2400" dirty="0" smtClean="0"/>
              <a:t>Wavelength selective device</a:t>
            </a:r>
          </a:p>
          <a:p>
            <a:r>
              <a:rPr lang="en-US" altLang="ko-KR" sz="2400" dirty="0" smtClean="0"/>
              <a:t>Sharp drop near resonance</a:t>
            </a:r>
            <a:endParaRPr lang="ko-KR" altLang="en-US" sz="2400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878205"/>
              </p:ext>
            </p:extLst>
          </p:nvPr>
        </p:nvGraphicFramePr>
        <p:xfrm>
          <a:off x="996043" y="4293096"/>
          <a:ext cx="3478475" cy="8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4" imgW="1663560" imgH="419040" progId="Equation.DSMT4">
                  <p:embed/>
                </p:oleObj>
              </mc:Choice>
              <mc:Fallback>
                <p:oleObj name="Equation" r:id="rId4" imgW="1663560" imgH="419040" progId="Equation.DSMT4">
                  <p:embed/>
                  <p:pic>
                    <p:nvPicPr>
                      <p:cNvPr id="0" name="개체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043" y="4293096"/>
                        <a:ext cx="3478475" cy="8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518" y="1124744"/>
            <a:ext cx="4466853" cy="342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62100"/>
            <a:ext cx="37909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03" y="1124744"/>
            <a:ext cx="2766484" cy="1817720"/>
          </a:xfrm>
          <a:prstGeom prst="rect">
            <a:avLst/>
          </a:prstGeom>
        </p:spPr>
      </p:pic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27984" y="1823767"/>
            <a:ext cx="3861611" cy="249038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81" y="3068960"/>
            <a:ext cx="2921706" cy="1834282"/>
          </a:xfrm>
          <a:prstGeom prst="rect">
            <a:avLst/>
          </a:prstGeom>
        </p:spPr>
      </p:pic>
      <p:sp>
        <p:nvSpPr>
          <p:cNvPr id="7" name="내용 개체 틀 2"/>
          <p:cNvSpPr txBox="1">
            <a:spLocks/>
          </p:cNvSpPr>
          <p:nvPr/>
        </p:nvSpPr>
        <p:spPr bwMode="auto">
          <a:xfrm>
            <a:off x="457200" y="5085184"/>
            <a:ext cx="8229600" cy="104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l-GR" altLang="ko-KR" kern="0" dirty="0" smtClean="0"/>
              <a:t>α</a:t>
            </a:r>
            <a:r>
              <a:rPr lang="en-US" altLang="ko-KR" kern="0" dirty="0" smtClean="0"/>
              <a:t>, </a:t>
            </a:r>
            <a:r>
              <a:rPr lang="el-GR" altLang="ko-KR" kern="0" dirty="0" smtClean="0"/>
              <a:t>γ</a:t>
            </a:r>
            <a:r>
              <a:rPr lang="en-US" altLang="ko-KR" kern="0" dirty="0" smtClean="0"/>
              <a:t> ,</a:t>
            </a:r>
            <a:r>
              <a:rPr lang="en-US" altLang="ko-KR" kern="0" dirty="0" err="1" smtClean="0"/>
              <a:t>n</a:t>
            </a:r>
            <a:r>
              <a:rPr lang="en-US" altLang="ko-KR" kern="0" baseline="-25000" dirty="0" err="1" smtClean="0"/>
              <a:t>eff</a:t>
            </a:r>
            <a:r>
              <a:rPr lang="en-US" altLang="ko-KR" kern="0" dirty="0" smtClean="0"/>
              <a:t> can be calculated</a:t>
            </a:r>
            <a:endParaRPr lang="ko-KR" altLang="en-US" kern="0" dirty="0"/>
          </a:p>
        </p:txBody>
      </p:sp>
    </p:spTree>
    <p:extLst>
      <p:ext uri="{BB962C8B-B14F-4D97-AF65-F5344CB8AC3E}">
        <p14:creationId xmlns:p14="http://schemas.microsoft.com/office/powerpoint/2010/main" val="5793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Ring modulator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Type of electro optic modulator</a:t>
            </a:r>
            <a:endParaRPr lang="ko-KR" altLang="en-US" dirty="0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051141"/>
              </p:ext>
            </p:extLst>
          </p:nvPr>
        </p:nvGraphicFramePr>
        <p:xfrm>
          <a:off x="2114002" y="4149080"/>
          <a:ext cx="442334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3" imgW="2730240" imgH="533160" progId="Equation.DSMT4">
                  <p:embed/>
                </p:oleObj>
              </mc:Choice>
              <mc:Fallback>
                <p:oleObj name="Equation" r:id="rId3" imgW="27302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4002" y="4149080"/>
                        <a:ext cx="4423348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그룹 11"/>
          <p:cNvGrpSpPr/>
          <p:nvPr/>
        </p:nvGrpSpPr>
        <p:grpSpPr>
          <a:xfrm>
            <a:off x="3401881" y="1930587"/>
            <a:ext cx="2420046" cy="1413080"/>
            <a:chOff x="3364075" y="1930587"/>
            <a:chExt cx="2420046" cy="141308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4075" y="1934346"/>
              <a:ext cx="2420046" cy="1409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직사각형 7"/>
            <p:cNvSpPr/>
            <p:nvPr/>
          </p:nvSpPr>
          <p:spPr bwMode="auto">
            <a:xfrm>
              <a:off x="3364075" y="1930587"/>
              <a:ext cx="199813" cy="20226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1" i="0" u="none" strike="noStrike" cap="none" normalizeH="0" baseline="0" smtClean="0">
                <a:ln>
                  <a:noFill/>
                </a:ln>
                <a:solidFill>
                  <a:srgbClr val="3333CC"/>
                </a:solidFill>
                <a:effectLst/>
                <a:latin typeface="Times New Roman" pitchFamily="18" charset="0"/>
                <a:ea typeface="HY견고딕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67544" y="1930587"/>
            <a:ext cx="2384064" cy="1372601"/>
            <a:chOff x="12425" y="1930587"/>
            <a:chExt cx="2384064" cy="1372601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5" y="1974824"/>
              <a:ext cx="2384064" cy="1328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직사각형 8"/>
            <p:cNvSpPr/>
            <p:nvPr/>
          </p:nvSpPr>
          <p:spPr bwMode="auto">
            <a:xfrm>
              <a:off x="12425" y="1930587"/>
              <a:ext cx="199813" cy="20226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1" i="0" u="none" strike="noStrike" cap="none" normalizeH="0" baseline="0" smtClean="0">
                <a:ln>
                  <a:noFill/>
                </a:ln>
                <a:solidFill>
                  <a:srgbClr val="3333CC"/>
                </a:solidFill>
                <a:effectLst/>
                <a:latin typeface="Times New Roman" pitchFamily="18" charset="0"/>
                <a:ea typeface="HY견고딕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372200" y="1930587"/>
            <a:ext cx="2392962" cy="1416839"/>
            <a:chOff x="6747925" y="1930587"/>
            <a:chExt cx="2392962" cy="1416839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1708" y="1930587"/>
              <a:ext cx="2389179" cy="14168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 bwMode="auto">
            <a:xfrm>
              <a:off x="6747925" y="1948581"/>
              <a:ext cx="199813" cy="20226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1" i="0" u="none" strike="noStrike" cap="none" normalizeH="0" baseline="0" smtClean="0">
                <a:ln>
                  <a:noFill/>
                </a:ln>
                <a:solidFill>
                  <a:srgbClr val="3333CC"/>
                </a:solidFill>
                <a:effectLst/>
                <a:latin typeface="Times New Roman" pitchFamily="18" charset="0"/>
                <a:ea typeface="HY견고딕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61708" y="3496815"/>
            <a:ext cx="219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Carrier accumulation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14036" y="3495687"/>
            <a:ext cx="219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Carrier injection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2106" y="3495687"/>
            <a:ext cx="219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Carrier depletion</a:t>
            </a:r>
          </a:p>
        </p:txBody>
      </p:sp>
    </p:spTree>
    <p:extLst>
      <p:ext uri="{BB962C8B-B14F-4D97-AF65-F5344CB8AC3E}">
        <p14:creationId xmlns:p14="http://schemas.microsoft.com/office/powerpoint/2010/main" val="16529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Device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4744842"/>
            <a:ext cx="8229600" cy="1080120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2000" dirty="0" smtClean="0"/>
              <a:t>Voltage change </a:t>
            </a:r>
          </a:p>
          <a:p>
            <a:pPr marL="0" indent="0">
              <a:buNone/>
            </a:pPr>
            <a:r>
              <a:rPr lang="en-US" altLang="ko-KR" sz="2000" dirty="0" smtClean="0">
                <a:sym typeface="Wingdings" panose="05000000000000000000" pitchFamily="2" charset="2"/>
              </a:rPr>
              <a:t> Refractive index change</a:t>
            </a:r>
          </a:p>
          <a:p>
            <a:pPr marL="0" indent="0">
              <a:buNone/>
            </a:pPr>
            <a:r>
              <a:rPr lang="en-US" altLang="ko-KR" sz="2000" dirty="0" smtClean="0">
                <a:sym typeface="Wingdings" panose="05000000000000000000" pitchFamily="2" charset="2"/>
              </a:rPr>
              <a:t> Transfer Curve Change</a:t>
            </a:r>
          </a:p>
          <a:p>
            <a:pPr marL="0" indent="0">
              <a:buNone/>
            </a:pPr>
            <a:r>
              <a:rPr lang="en-US" altLang="ko-KR" sz="2000" dirty="0" smtClean="0">
                <a:sym typeface="Wingdings" panose="05000000000000000000" pitchFamily="2" charset="2"/>
              </a:rPr>
              <a:t> Modulation</a:t>
            </a:r>
            <a:endParaRPr lang="ko-KR" alt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13" y="1844824"/>
            <a:ext cx="4761786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671" y="1844824"/>
            <a:ext cx="391942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8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Effects on optical modulation amplitude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080120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1. </a:t>
            </a:r>
            <a:r>
              <a:rPr lang="en-US" altLang="ko-KR" dirty="0" err="1" smtClean="0"/>
              <a:t>Tunability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 bwMode="auto">
          <a:xfrm>
            <a:off x="425061" y="4797152"/>
            <a:ext cx="82296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ko-KR" kern="0" dirty="0" smtClean="0"/>
              <a:t>Refractive index change per voltage</a:t>
            </a:r>
          </a:p>
          <a:p>
            <a:r>
              <a:rPr lang="en-US" altLang="ko-KR" kern="0" dirty="0" smtClean="0"/>
              <a:t>Doping concentration effects</a:t>
            </a:r>
            <a:endParaRPr lang="ko-KR" altLang="en-US" kern="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97586"/>
            <a:ext cx="3696926" cy="284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66774"/>
            <a:ext cx="3757279" cy="28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430736"/>
              </p:ext>
            </p:extLst>
          </p:nvPr>
        </p:nvGraphicFramePr>
        <p:xfrm>
          <a:off x="1444023" y="4447300"/>
          <a:ext cx="20320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5" imgW="1168200" imgH="203040" progId="Equation.DSMT4">
                  <p:embed/>
                </p:oleObj>
              </mc:Choice>
              <mc:Fallback>
                <p:oleObj name="Equation" r:id="rId5" imgW="1168200" imgH="203040" progId="Equation.DSMT4">
                  <p:embed/>
                  <p:pic>
                    <p:nvPicPr>
                      <p:cNvPr id="0" name="개체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023" y="4447300"/>
                        <a:ext cx="203200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510194"/>
              </p:ext>
            </p:extLst>
          </p:nvPr>
        </p:nvGraphicFramePr>
        <p:xfrm>
          <a:off x="5940152" y="4437112"/>
          <a:ext cx="18335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7" imgW="1054080" imgH="203040" progId="Equation.DSMT4">
                  <p:embed/>
                </p:oleObj>
              </mc:Choice>
              <mc:Fallback>
                <p:oleObj name="Equation" r:id="rId7" imgW="1054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437112"/>
                        <a:ext cx="183356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75856" y="37890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24328" y="37890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70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2. Quality Factor 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Effects on optical modulation amplitude</a:t>
            </a:r>
            <a:endParaRPr lang="ko-KR" altLang="en-US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4216921" cy="321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084956"/>
              </p:ext>
            </p:extLst>
          </p:nvPr>
        </p:nvGraphicFramePr>
        <p:xfrm>
          <a:off x="1835150" y="4776788"/>
          <a:ext cx="119221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4" imgW="685800" imgH="203040" progId="Equation.DSMT4">
                  <p:embed/>
                </p:oleObj>
              </mc:Choice>
              <mc:Fallback>
                <p:oleObj name="Equation" r:id="rId4" imgW="685800" imgH="203040" progId="Equation.DSMT4">
                  <p:embed/>
                  <p:pic>
                    <p:nvPicPr>
                      <p:cNvPr id="0" name="개체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776788"/>
                        <a:ext cx="119221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49" y="1574737"/>
            <a:ext cx="4119698" cy="322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425061" y="5013176"/>
            <a:ext cx="82296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ko-KR" kern="0" dirty="0" smtClean="0"/>
              <a:t>Shape of transfer curve</a:t>
            </a:r>
          </a:p>
          <a:p>
            <a:r>
              <a:rPr lang="en-US" altLang="ko-KR" kern="0" dirty="0" smtClean="0"/>
              <a:t>α, </a:t>
            </a:r>
            <a:r>
              <a:rPr lang="el-GR" altLang="ko-KR" kern="0" dirty="0" smtClean="0"/>
              <a:t>γ</a:t>
            </a:r>
            <a:r>
              <a:rPr lang="en-US" altLang="ko-KR" kern="0" dirty="0" smtClean="0"/>
              <a:t>, radius effects to Q factor</a:t>
            </a:r>
            <a:endParaRPr lang="ko-KR" altLang="en-US" kern="0" dirty="0"/>
          </a:p>
        </p:txBody>
      </p:sp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533466"/>
              </p:ext>
            </p:extLst>
          </p:nvPr>
        </p:nvGraphicFramePr>
        <p:xfrm>
          <a:off x="6070600" y="4776788"/>
          <a:ext cx="10588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Equation" r:id="rId7" imgW="609480" imgH="203040" progId="Equation.DSMT4">
                  <p:embed/>
                </p:oleObj>
              </mc:Choice>
              <mc:Fallback>
                <p:oleObj name="Equation" r:id="rId7" imgW="609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0600" y="4776788"/>
                        <a:ext cx="105886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347864" y="39957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596336" y="39957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909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Effects on optical modulation amplitude</a:t>
            </a:r>
            <a:endParaRPr lang="ko-KR" altLang="en-US" sz="3600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3. Coupling state</a:t>
            </a:r>
            <a:endParaRPr lang="ko-KR" alt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914129" cy="29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03164"/>
            <a:ext cx="3806599" cy="298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614917"/>
              </p:ext>
            </p:extLst>
          </p:nvPr>
        </p:nvGraphicFramePr>
        <p:xfrm>
          <a:off x="1933575" y="4767932"/>
          <a:ext cx="99377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5" imgW="571320" imgH="431640" progId="Equation.DSMT4">
                  <p:embed/>
                </p:oleObj>
              </mc:Choice>
              <mc:Fallback>
                <p:oleObj name="Equation" r:id="rId5" imgW="571320" imgH="431640" progId="Equation.DSMT4">
                  <p:embed/>
                  <p:pic>
                    <p:nvPicPr>
                      <p:cNvPr id="0" name="개체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4767932"/>
                        <a:ext cx="993775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284222"/>
              </p:ext>
            </p:extLst>
          </p:nvPr>
        </p:nvGraphicFramePr>
        <p:xfrm>
          <a:off x="6103938" y="4695924"/>
          <a:ext cx="99218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7" imgW="571320" imgH="431640" progId="Equation.DSMT4">
                  <p:embed/>
                </p:oleObj>
              </mc:Choice>
              <mc:Fallback>
                <p:oleObj name="Equation" r:id="rId7" imgW="571320" imgH="431640" progId="Equation.DSMT4">
                  <p:embed/>
                  <p:pic>
                    <p:nvPicPr>
                      <p:cNvPr id="0" name="개체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938" y="4695924"/>
                        <a:ext cx="992187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75856" y="39957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08304" y="39957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r>
              <a:rPr lang="el-GR" altLang="ko-KR" dirty="0" smtClean="0"/>
              <a:t>μ</a:t>
            </a:r>
            <a:r>
              <a:rPr lang="en-US" altLang="ko-KR" dirty="0" smtClean="0"/>
              <a:t>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443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DC –characteristic curve</a:t>
            </a:r>
            <a:endParaRPr lang="ko-KR" altLang="en-US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177551"/>
              </p:ext>
            </p:extLst>
          </p:nvPr>
        </p:nvGraphicFramePr>
        <p:xfrm>
          <a:off x="1259632" y="980728"/>
          <a:ext cx="6367401" cy="4105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Graph" r:id="rId3" imgW="4550040" imgH="2933280" progId="Origin50.Graph">
                  <p:embed/>
                </p:oleObj>
              </mc:Choice>
              <mc:Fallback>
                <p:oleObj name="Graph" r:id="rId3" imgW="4550040" imgH="293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980728"/>
                        <a:ext cx="6367401" cy="4105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844032"/>
              </p:ext>
            </p:extLst>
          </p:nvPr>
        </p:nvGraphicFramePr>
        <p:xfrm>
          <a:off x="2946400" y="22987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46400" y="22987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037202"/>
              </p:ext>
            </p:extLst>
          </p:nvPr>
        </p:nvGraphicFramePr>
        <p:xfrm>
          <a:off x="684213" y="4743450"/>
          <a:ext cx="4219575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7" imgW="2425680" imgH="711000" progId="Equation.DSMT4">
                  <p:embed/>
                </p:oleObj>
              </mc:Choice>
              <mc:Fallback>
                <p:oleObj name="Equation" r:id="rId7" imgW="242568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4213" y="4743450"/>
                        <a:ext cx="4219575" cy="123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76256" y="499102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) (0.9731,0.9731)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(0.9735,0.9731)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2732" y="3645024"/>
            <a:ext cx="1787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7E17 N: 3E18</a:t>
            </a:r>
            <a:br>
              <a:rPr lang="en-US" altLang="ko-K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Gap: 250 nm </a:t>
            </a:r>
            <a:endParaRPr lang="en-US" altLang="ko-KR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Radius 12 </a:t>
            </a:r>
            <a:r>
              <a:rPr lang="el-GR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altLang="ko-KR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6300192" y="5452687"/>
            <a:ext cx="576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6300192" y="5733256"/>
            <a:ext cx="57606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78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 response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en-US" altLang="ko-KR" dirty="0" smtClean="0"/>
              <a:t>Frequency response</a:t>
            </a:r>
            <a:endParaRPr lang="ko-KR" altLang="en-US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719501"/>
              </p:ext>
            </p:extLst>
          </p:nvPr>
        </p:nvGraphicFramePr>
        <p:xfrm>
          <a:off x="1547664" y="1412776"/>
          <a:ext cx="5976664" cy="373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Graph" r:id="rId3" imgW="2879640" imgH="1800000" progId="Origin50.Graph">
                  <p:embed/>
                </p:oleObj>
              </mc:Choice>
              <mc:Fallback>
                <p:oleObj name="Graph" r:id="rId3" imgW="2879640" imgH="1800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1412776"/>
                        <a:ext cx="5976664" cy="3736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5085183"/>
            <a:ext cx="8229600" cy="104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ko-KR" sz="2400" kern="0" dirty="0" smtClean="0"/>
              <a:t>Specification of modulator</a:t>
            </a:r>
          </a:p>
          <a:p>
            <a:r>
              <a:rPr lang="en-US" altLang="ko-KR" sz="2400" kern="0" dirty="0" smtClean="0"/>
              <a:t>High bandwidth enable to send high data rate</a:t>
            </a:r>
            <a:endParaRPr lang="ko-KR" alt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61257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Effects on optical modulation amplitude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Electrical bandwidth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r>
              <a:rPr lang="en-US" altLang="ko-KR" sz="2400" dirty="0" smtClean="0"/>
              <a:t>RC component by parasitic value and junction capacitance</a:t>
            </a:r>
          </a:p>
          <a:p>
            <a:r>
              <a:rPr lang="en-US" altLang="ko-KR" sz="2400" dirty="0" smtClean="0"/>
              <a:t>Energy/bit = ¼ CV</a:t>
            </a:r>
            <a:r>
              <a:rPr lang="en-US" altLang="ko-KR" sz="2400" baseline="30000" dirty="0" smtClean="0"/>
              <a:t>2</a:t>
            </a:r>
            <a:endParaRPr lang="ko-KR" alt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664" y="1736311"/>
            <a:ext cx="4176464" cy="267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28479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47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Effects on optical modulation amplitude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Photon life time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Frequency Response</a:t>
            </a:r>
            <a:endParaRPr lang="ko-KR" altLang="en-US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305328"/>
              </p:ext>
            </p:extLst>
          </p:nvPr>
        </p:nvGraphicFramePr>
        <p:xfrm>
          <a:off x="1907704" y="1772816"/>
          <a:ext cx="5089525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tion" r:id="rId3" imgW="2133360" imgH="812520" progId="Equation.DSMT4">
                  <p:embed/>
                </p:oleObj>
              </mc:Choice>
              <mc:Fallback>
                <p:oleObj name="Equation" r:id="rId3" imgW="213336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1772816"/>
                        <a:ext cx="5089525" cy="193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487796"/>
              </p:ext>
            </p:extLst>
          </p:nvPr>
        </p:nvGraphicFramePr>
        <p:xfrm>
          <a:off x="2267744" y="4653136"/>
          <a:ext cx="397314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tion" r:id="rId5" imgW="1701720" imgH="431640" progId="Equation.DSMT4">
                  <p:embed/>
                </p:oleObj>
              </mc:Choice>
              <mc:Fallback>
                <p:oleObj name="Equation" r:id="rId5" imgW="17017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7744" y="4653136"/>
                        <a:ext cx="3973148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직선 연결선 6"/>
          <p:cNvCxnSpPr/>
          <p:nvPr/>
        </p:nvCxnSpPr>
        <p:spPr>
          <a:xfrm>
            <a:off x="3419872" y="5373216"/>
            <a:ext cx="1152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932040" y="5373216"/>
            <a:ext cx="1152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32" y="5445224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Electric Effect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9852" y="5425479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Photon lifetime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82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1151</TotalTime>
  <Words>205</Words>
  <Application>Microsoft Office PowerPoint</Application>
  <PresentationFormat>화면 슬라이드 쇼(4:3)</PresentationFormat>
  <Paragraphs>66</Paragraphs>
  <Slides>13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테마2</vt:lpstr>
      <vt:lpstr>Equation</vt:lpstr>
      <vt:lpstr>Graph</vt:lpstr>
      <vt:lpstr>MathType 6.0 Equation</vt:lpstr>
      <vt:lpstr>Micro Ring Modulator</vt:lpstr>
      <vt:lpstr>Comparison</vt:lpstr>
      <vt:lpstr>Ring resonator</vt:lpstr>
      <vt:lpstr>Simulation</vt:lpstr>
      <vt:lpstr>Ring modulator</vt:lpstr>
      <vt:lpstr>Device Structure</vt:lpstr>
      <vt:lpstr>Effects on optical modulation amplitude</vt:lpstr>
      <vt:lpstr>Effects on optical modulation amplitude</vt:lpstr>
      <vt:lpstr>Effects on optical modulation amplitude</vt:lpstr>
      <vt:lpstr>DC –characteristic curve</vt:lpstr>
      <vt:lpstr>AC response</vt:lpstr>
      <vt:lpstr>Effects on optical modulation amplitude</vt:lpstr>
      <vt:lpstr>Effects on optical modulation amplitude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 Ring Modulator</dc:title>
  <dc:creator>Windows 사용자</dc:creator>
  <cp:lastModifiedBy>Windows 사용자</cp:lastModifiedBy>
  <cp:revision>29</cp:revision>
  <dcterms:created xsi:type="dcterms:W3CDTF">2015-11-09T06:30:08Z</dcterms:created>
  <dcterms:modified xsi:type="dcterms:W3CDTF">2015-11-10T05:37:05Z</dcterms:modified>
</cp:coreProperties>
</file>